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</p:sldMasterIdLst>
  <p:notesMasterIdLst>
    <p:notesMasterId r:id="rId13"/>
  </p:notesMasterIdLst>
  <p:handoutMasterIdLst>
    <p:handoutMasterId r:id="rId14"/>
  </p:handoutMasterIdLst>
  <p:sldIdLst>
    <p:sldId id="332" r:id="rId3"/>
    <p:sldId id="333" r:id="rId4"/>
    <p:sldId id="377" r:id="rId5"/>
    <p:sldId id="380" r:id="rId6"/>
    <p:sldId id="378" r:id="rId7"/>
    <p:sldId id="334" r:id="rId8"/>
    <p:sldId id="379" r:id="rId9"/>
    <p:sldId id="375" r:id="rId10"/>
    <p:sldId id="376" r:id="rId11"/>
    <p:sldId id="354" r:id="rId1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65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A41F864-8064-4561-94F3-B80D596381AE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="" xmlns:p14="http://schemas.microsoft.com/office/powerpoint/2010/main" val="27082511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noProof="0" smtClean="0"/>
              <a:t>Click to edit Master text styles</a:t>
            </a:r>
          </a:p>
          <a:p>
            <a:pPr lvl="1"/>
            <a:r>
              <a:rPr lang="en-US" altLang="ja-JP" noProof="0" smtClean="0"/>
              <a:t>Second level</a:t>
            </a:r>
          </a:p>
          <a:p>
            <a:pPr lvl="2"/>
            <a:r>
              <a:rPr lang="en-US" altLang="ja-JP" noProof="0" smtClean="0"/>
              <a:t>Third level</a:t>
            </a:r>
          </a:p>
          <a:p>
            <a:pPr lvl="3"/>
            <a:r>
              <a:rPr lang="en-US" altLang="ja-JP" noProof="0" smtClean="0"/>
              <a:t>Fourth level</a:t>
            </a:r>
          </a:p>
          <a:p>
            <a:pPr lvl="4"/>
            <a:r>
              <a:rPr lang="en-US" altLang="ja-JP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288990E-48E3-446E-841B-CDAF75B43C54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="" xmlns:p14="http://schemas.microsoft.com/office/powerpoint/2010/main" val="21447490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B226B5-1608-40DB-8D52-4D78B8C62895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C24450-6E4B-42A0-AFE0-1C3D9029B070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5429AF-BB9B-4314-835E-4AF565566401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colinform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8" y="6338888"/>
            <a:ext cx="4953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6294438"/>
            <a:ext cx="528638" cy="563562"/>
          </a:xfrm>
          <a:prstGeom prst="rect">
            <a:avLst/>
          </a:prstGeom>
          <a:solidFill>
            <a:srgbClr val="FFFFFF">
              <a:alpha val="2392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6" descr="logo-mttc gre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1800" y="88900"/>
            <a:ext cx="4800600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1665288"/>
            <a:ext cx="9144000" cy="168275"/>
          </a:xfrm>
          <a:prstGeom prst="rect">
            <a:avLst/>
          </a:prstGeom>
          <a:gradFill rotWithShape="1">
            <a:gsLst>
              <a:gs pos="0">
                <a:srgbClr val="3333CC"/>
              </a:gs>
              <a:gs pos="100000">
                <a:srgbClr val="8000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 rot="16200000">
            <a:off x="-2813843" y="3339306"/>
            <a:ext cx="6870700" cy="166687"/>
          </a:xfrm>
          <a:prstGeom prst="rect">
            <a:avLst/>
          </a:prstGeom>
          <a:gradFill rotWithShape="1">
            <a:gsLst>
              <a:gs pos="0">
                <a:srgbClr val="800000"/>
              </a:gs>
              <a:gs pos="100000">
                <a:srgbClr val="3333CC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451350"/>
            <a:ext cx="6400800" cy="17526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en-US" altLang="ja-JP"/>
              <a:t>Click to edit Master subtitle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66775" y="2130425"/>
            <a:ext cx="7591425" cy="1470025"/>
          </a:xfrm>
          <a:noFill/>
        </p:spPr>
        <p:txBody>
          <a:bodyPr anchor="ctr"/>
          <a:lstStyle>
            <a:lvl1pPr>
              <a:defRPr sz="4400">
                <a:solidFill>
                  <a:srgbClr val="800000"/>
                </a:solidFill>
              </a:defRPr>
            </a:lvl1pPr>
          </a:lstStyle>
          <a:p>
            <a:r>
              <a:rPr lang="en-US" altLang="ja-JP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BA1B19-1708-4E3C-BC0A-037026D80B39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460E7B-D3D3-4D60-BA82-F3BE8CC77DA6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11313"/>
            <a:ext cx="4038600" cy="4514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11313"/>
            <a:ext cx="4038600" cy="4514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4E11B6-F502-4BCD-ADD1-61B251BF016F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1C1C27-4A2D-434A-B8C9-10268807CB0A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706D02-C31B-4E6E-9F62-A6D37D5F55DE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DCCCA6-8092-42FB-B596-5176225710B9}" type="slidenum">
              <a:rPr lang="ja-JP" altLang="en-US" smtClean="0"/>
              <a:pPr/>
              <a:t>‹#›</a:t>
            </a:fld>
            <a:endParaRPr lang="en-US" altLang="ja-JP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pic>
        <p:nvPicPr>
          <p:cNvPr id="9" name="Picture 8" descr="sts_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64933" y="48984"/>
            <a:ext cx="2379067" cy="828571"/>
          </a:xfrm>
          <a:prstGeom prst="rect">
            <a:avLst/>
          </a:prstGeom>
        </p:spPr>
      </p:pic>
      <p:pic>
        <p:nvPicPr>
          <p:cNvPr id="10" name="Picture 9" descr="blank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" y="6319157"/>
            <a:ext cx="538842" cy="538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F9BE7D-C05D-428B-83B8-6F5EE7718ED8}" type="slidenum">
              <a:rPr lang="ja-JP" altLang="en-US"/>
              <a:pPr/>
              <a:t>‹#›</a:t>
            </a:fld>
            <a:endParaRPr lang="en-US" altLang="ja-JP"/>
          </a:p>
        </p:txBody>
      </p:sp>
      <p:pic>
        <p:nvPicPr>
          <p:cNvPr id="5" name="Picture 4" descr="sts_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64932" y="57148"/>
            <a:ext cx="2379068" cy="828571"/>
          </a:xfrm>
          <a:prstGeom prst="rect">
            <a:avLst/>
          </a:prstGeom>
        </p:spPr>
      </p:pic>
      <p:pic>
        <p:nvPicPr>
          <p:cNvPr id="6" name="Picture 5" descr="blank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" y="6343649"/>
            <a:ext cx="514350" cy="5143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A0F4BE-2441-49AD-9EF3-621A59DEADFA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1CD85B-31B2-4FD4-930E-0842B6CE5623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E3FCFA-C9A8-4F50-AECD-71F7DB8C7439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687C2E-A3AF-4548-B77A-5A5E1FE3FF94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480305-B3BE-4C07-BAD8-C67F2FC0844B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815C03-B5ED-4F63-9F87-7EC258FF7581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80D9E2-6104-41F9-8961-AC1BDD931BF1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1644BD-DDE2-47E6-AE00-7C1F71CB7FD9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AD8A70-F2BC-43ED-8A0C-A7E871B00EBA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310557-66CA-4245-93AA-887046DCE10B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02FDB8-B914-418C-A537-350099FA9E7F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232CF0-CAB9-4533-B6E2-5BD00BF3E0EC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320B4FC-3823-4A2C-8997-A3E00A7E1870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11313"/>
            <a:ext cx="8229600" cy="45148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6248400" cy="1211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6DCCCA6-8092-42FB-B596-5176225710B9}" type="slidenum">
              <a:rPr lang="ja-JP" altLang="en-US"/>
              <a:pPr/>
              <a:t>‹#›</a:t>
            </a:fld>
            <a:endParaRPr lang="en-US" altLang="ja-JP"/>
          </a:p>
        </p:txBody>
      </p:sp>
      <p:pic>
        <p:nvPicPr>
          <p:cNvPr id="13319" name="Picture 7" descr="2colinform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4288" y="6338888"/>
            <a:ext cx="4953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0" y="6294438"/>
            <a:ext cx="528638" cy="563562"/>
          </a:xfrm>
          <a:prstGeom prst="rect">
            <a:avLst/>
          </a:prstGeom>
          <a:solidFill>
            <a:srgbClr val="FFFFFF">
              <a:alpha val="2392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0" y="1311275"/>
            <a:ext cx="9144000" cy="107950"/>
          </a:xfrm>
          <a:prstGeom prst="rect">
            <a:avLst/>
          </a:prstGeom>
          <a:gradFill rotWithShape="1">
            <a:gsLst>
              <a:gs pos="0">
                <a:srgbClr val="3333CC"/>
              </a:gs>
              <a:gs pos="100000">
                <a:srgbClr val="8000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0" y="6196013"/>
            <a:ext cx="9144000" cy="107950"/>
          </a:xfrm>
          <a:prstGeom prst="rect">
            <a:avLst/>
          </a:prstGeom>
          <a:gradFill rotWithShape="1">
            <a:gsLst>
              <a:gs pos="0">
                <a:srgbClr val="800000"/>
              </a:gs>
              <a:gs pos="100000">
                <a:srgbClr val="3333CC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3323" name="Picture 11" descr="logo-mttc grey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794500" y="50800"/>
            <a:ext cx="2286000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23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99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99"/>
          </a:solidFill>
          <a:latin typeface="Trebuchet MS" pitchFamily="34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99"/>
          </a:solidFill>
          <a:latin typeface="Trebuchet MS" pitchFamily="34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99"/>
          </a:solidFill>
          <a:latin typeface="Trebuchet MS" pitchFamily="34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99"/>
          </a:solidFill>
          <a:latin typeface="Trebuchet MS" pitchFamily="34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333399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333399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333399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333399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333399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333399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333399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333399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900">
          <a:solidFill>
            <a:srgbClr val="333399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900">
          <a:solidFill>
            <a:srgbClr val="3333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900">
          <a:solidFill>
            <a:srgbClr val="3333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900">
          <a:solidFill>
            <a:srgbClr val="3333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900">
          <a:solidFill>
            <a:srgbClr val="3333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ray@sotechsol.com" TargetMode="Externa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sotechsol.com/" TargetMode="Externa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sotechsol.com/" TargetMode="Externa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2"/>
          <p:cNvSpPr>
            <a:spLocks noGrp="1"/>
          </p:cNvSpPr>
          <p:nvPr>
            <p:ph type="subTitle" idx="4294967295"/>
          </p:nvPr>
        </p:nvSpPr>
        <p:spPr>
          <a:xfrm>
            <a:off x="623888" y="2461454"/>
            <a:ext cx="7571206" cy="113665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b="1" dirty="0" smtClean="0">
                <a:solidFill>
                  <a:srgbClr val="FF0000"/>
                </a:solidFill>
                <a:ea typeface="ＭＳ Ｐゴシック" pitchFamily="34" charset="-128"/>
              </a:rPr>
              <a:t>Mobile </a:t>
            </a:r>
            <a:r>
              <a:rPr lang="en-US" b="1" dirty="0" smtClean="0">
                <a:solidFill>
                  <a:srgbClr val="0000FF"/>
                </a:solidFill>
                <a:ea typeface="ＭＳ Ｐゴシック" pitchFamily="34" charset="-128"/>
              </a:rPr>
              <a:t>Collaboration of anti-HT Efforts</a:t>
            </a:r>
            <a:endParaRPr lang="en-US" b="1" dirty="0" smtClean="0">
              <a:solidFill>
                <a:srgbClr val="FFFF00"/>
              </a:solidFill>
              <a:ea typeface="ＭＳ Ｐゴシック" pitchFamily="34" charset="-128"/>
            </a:endParaRPr>
          </a:p>
          <a:p>
            <a:pPr marL="0" indent="0" eaLnBrk="1" hangingPunct="1">
              <a:buFontTx/>
              <a:buNone/>
            </a:pPr>
            <a:r>
              <a:rPr lang="en-US" sz="2000" b="1" i="1" dirty="0" smtClean="0">
                <a:ea typeface="ＭＳ Ｐゴシック" pitchFamily="34" charset="-128"/>
              </a:rPr>
              <a:t>Solving social service challenges with technology</a:t>
            </a:r>
          </a:p>
          <a:p>
            <a:pPr marL="0" indent="0" eaLnBrk="1" hangingPunct="1">
              <a:buFontTx/>
              <a:buNone/>
            </a:pPr>
            <a:endParaRPr lang="en-US" sz="1200" dirty="0" smtClean="0">
              <a:ea typeface="ＭＳ Ｐゴシック" pitchFamily="34" charset="-128"/>
            </a:endParaRPr>
          </a:p>
          <a:p>
            <a:pPr marL="800100" lvl="2" indent="0" eaLnBrk="1" hangingPunct="1">
              <a:buFontTx/>
              <a:buNone/>
            </a:pPr>
            <a:r>
              <a:rPr lang="en-US" b="1" dirty="0" smtClean="0">
                <a:ea typeface="ＭＳ Ｐゴシック" pitchFamily="34" charset="-128"/>
              </a:rPr>
              <a:t>			</a:t>
            </a:r>
            <a:r>
              <a:rPr lang="en-US" sz="2800" b="1" i="1" dirty="0" smtClean="0">
                <a:ea typeface="ＭＳ Ｐゴシック" pitchFamily="34" charset="-128"/>
              </a:rPr>
              <a:t>Esther Ministry</a:t>
            </a:r>
          </a:p>
          <a:p>
            <a:pPr marL="800100" lvl="2" indent="0" eaLnBrk="1" hangingPunct="1">
              <a:buFontTx/>
              <a:buNone/>
            </a:pPr>
            <a:r>
              <a:rPr lang="en-US" sz="2800" b="1" i="1" dirty="0" smtClean="0">
                <a:ea typeface="ＭＳ Ｐゴシック" pitchFamily="34" charset="-128"/>
              </a:rPr>
              <a:t>			Ray Manning</a:t>
            </a:r>
            <a:r>
              <a:rPr lang="en-US" i="1" dirty="0" smtClean="0">
                <a:ea typeface="ＭＳ Ｐゴシック" pitchFamily="34" charset="-128"/>
              </a:rPr>
              <a:t>						</a:t>
            </a:r>
            <a:endParaRPr lang="en-US" dirty="0" smtClean="0">
              <a:ea typeface="ＭＳ Ｐゴシック" pitchFamily="34" charset="-128"/>
            </a:endParaRPr>
          </a:p>
        </p:txBody>
      </p:sp>
      <p:pic>
        <p:nvPicPr>
          <p:cNvPr id="11266" name="Picture 2" descr="esther-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454" y="34504"/>
            <a:ext cx="1713301" cy="1233577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Content Placeholder 2"/>
          <p:cNvSpPr>
            <a:spLocks noGrp="1"/>
          </p:cNvSpPr>
          <p:nvPr>
            <p:ph idx="4294967295"/>
          </p:nvPr>
        </p:nvSpPr>
        <p:spPr>
          <a:xfrm>
            <a:off x="539496" y="1463040"/>
            <a:ext cx="8321040" cy="4636008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dirty="0" smtClean="0">
                <a:ea typeface="ＭＳ Ｐゴシック" pitchFamily="34" charset="-128"/>
              </a:rPr>
              <a:t>Esther Ministry		estherministry1@gmail.com</a:t>
            </a:r>
          </a:p>
          <a:p>
            <a:pPr marL="0" indent="0" eaLnBrk="1" hangingPunct="1">
              <a:buFontTx/>
              <a:buNone/>
            </a:pPr>
            <a:endParaRPr lang="en-US" dirty="0" smtClean="0">
              <a:ea typeface="ＭＳ Ｐゴシック" pitchFamily="34" charset="-128"/>
            </a:endParaRPr>
          </a:p>
          <a:p>
            <a:pPr marL="0" indent="0" eaLnBrk="1" hangingPunct="1">
              <a:buFontTx/>
              <a:buNone/>
            </a:pPr>
            <a:r>
              <a:rPr lang="en-US" dirty="0" smtClean="0">
                <a:ea typeface="ＭＳ Ｐゴシック" pitchFamily="34" charset="-128"/>
              </a:rPr>
              <a:t>Ray Manning, PhD	</a:t>
            </a:r>
            <a:r>
              <a:rPr lang="en-US" dirty="0" smtClean="0">
                <a:ea typeface="ＭＳ Ｐゴシック" pitchFamily="34" charset="-128"/>
                <a:hlinkClick r:id="rId2"/>
              </a:rPr>
              <a:t>ray@sotechsol.com</a:t>
            </a:r>
            <a:endParaRPr lang="en-US" dirty="0" smtClean="0">
              <a:ea typeface="ＭＳ Ｐゴシック" pitchFamily="34" charset="-128"/>
            </a:endParaRPr>
          </a:p>
          <a:p>
            <a:pPr marL="0" indent="0" eaLnBrk="1" hangingPunct="1">
              <a:buFontTx/>
              <a:buNone/>
            </a:pPr>
            <a:r>
              <a:rPr lang="en-US" dirty="0" smtClean="0">
                <a:ea typeface="ＭＳ Ｐゴシック" pitchFamily="34" charset="-128"/>
              </a:rPr>
              <a:t>				www.sotechsol.com</a:t>
            </a:r>
          </a:p>
          <a:p>
            <a:pPr marL="0" indent="0" eaLnBrk="1" hangingPunct="1">
              <a:buFontTx/>
              <a:buNone/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55448" y="219456"/>
            <a:ext cx="6537960" cy="76809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Contacts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" y="215674"/>
            <a:ext cx="6538913" cy="76580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500" kern="1200" dirty="0">
                <a:ea typeface="+mj-ea"/>
              </a:rPr>
              <a:t>Opportunity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40327" y="1464816"/>
            <a:ext cx="8229600" cy="4633638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n-ea"/>
              </a:rPr>
              <a:t>Match organizations </a:t>
            </a:r>
            <a:r>
              <a:rPr lang="en-US" dirty="0" smtClean="0">
                <a:solidFill>
                  <a:srgbClr val="FF0000"/>
                </a:solidFill>
                <a:ea typeface="+mn-ea"/>
              </a:rPr>
              <a:t>WITH</a:t>
            </a:r>
            <a:r>
              <a:rPr lang="en-US" dirty="0" smtClean="0">
                <a:ea typeface="+mn-ea"/>
              </a:rPr>
              <a:t> resources to those who </a:t>
            </a:r>
            <a:r>
              <a:rPr lang="en-US" dirty="0" smtClean="0">
                <a:solidFill>
                  <a:srgbClr val="FF0000"/>
                </a:solidFill>
                <a:ea typeface="+mn-ea"/>
              </a:rPr>
              <a:t>NEED</a:t>
            </a:r>
            <a:r>
              <a:rPr lang="en-US" dirty="0" smtClean="0">
                <a:ea typeface="+mn-ea"/>
              </a:rPr>
              <a:t> them</a:t>
            </a:r>
          </a:p>
          <a:p>
            <a:pPr eaLnBrk="1" hangingPunct="1">
              <a:defRPr/>
            </a:pPr>
            <a:r>
              <a:rPr lang="en-US" dirty="0" smtClean="0">
                <a:ea typeface="+mn-ea"/>
              </a:rPr>
              <a:t>Provide web/mobile based questionnaire for people fighting human trafficking</a:t>
            </a:r>
          </a:p>
          <a:p>
            <a:pPr eaLnBrk="1" hangingPunct="1">
              <a:defRPr/>
            </a:pPr>
            <a:r>
              <a:rPr lang="en-US" dirty="0" smtClean="0">
                <a:ea typeface="+mn-ea"/>
              </a:rPr>
              <a:t>Match </a:t>
            </a:r>
            <a:r>
              <a:rPr lang="en-US" dirty="0" smtClean="0">
                <a:solidFill>
                  <a:srgbClr val="FF0000"/>
                </a:solidFill>
                <a:ea typeface="+mn-ea"/>
              </a:rPr>
              <a:t>NEEDS</a:t>
            </a:r>
            <a:r>
              <a:rPr lang="en-US" dirty="0" smtClean="0">
                <a:ea typeface="+mn-ea"/>
              </a:rPr>
              <a:t> as they arise </a:t>
            </a:r>
            <a:r>
              <a:rPr lang="en-US" dirty="0" smtClean="0">
                <a:solidFill>
                  <a:srgbClr val="FF0000"/>
                </a:solidFill>
                <a:ea typeface="+mn-ea"/>
              </a:rPr>
              <a:t>WITH</a:t>
            </a:r>
            <a:r>
              <a:rPr lang="en-US" dirty="0" smtClean="0">
                <a:ea typeface="+mn-ea"/>
              </a:rPr>
              <a:t> resource providers</a:t>
            </a:r>
          </a:p>
          <a:p>
            <a:pPr eaLnBrk="1" hangingPunct="1">
              <a:defRPr/>
            </a:pPr>
            <a:r>
              <a:rPr lang="en-US" dirty="0" smtClean="0">
                <a:ea typeface="+mn-ea"/>
              </a:rPr>
              <a:t>Allow providers to be one-time provider or have regular requests for help</a:t>
            </a:r>
          </a:p>
          <a:p>
            <a:pPr eaLnBrk="1" hangingPunct="1">
              <a:defRPr/>
            </a:pPr>
            <a:r>
              <a:rPr lang="en-US" dirty="0" smtClean="0">
                <a:ea typeface="+mn-ea"/>
              </a:rPr>
              <a:t>Allow network to “build itself out” with online sign-up (rather than in person)</a:t>
            </a:r>
            <a:endParaRPr lang="en-US" dirty="0">
              <a:ea typeface="+mn-ea"/>
            </a:endParaRPr>
          </a:p>
          <a:p>
            <a:pPr marL="0" indent="0" eaLnBrk="1" hangingPunct="1">
              <a:buFontTx/>
              <a:buNone/>
              <a:defRPr/>
            </a:pPr>
            <a:endParaRPr lang="en-US" dirty="0">
              <a:ea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" y="215674"/>
            <a:ext cx="6538913" cy="76580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500" kern="1200" dirty="0" smtClean="0">
                <a:ea typeface="+mj-ea"/>
              </a:rPr>
              <a:t>Questionnaire</a:t>
            </a:r>
            <a:endParaRPr lang="en-US" sz="3500" kern="1200" dirty="0"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40327" y="1464816"/>
            <a:ext cx="8229600" cy="4633638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ea typeface="+mn-ea"/>
              </a:rPr>
              <a:t>Point any web or mobile browser to </a:t>
            </a:r>
            <a:r>
              <a:rPr lang="en-US" sz="3200" dirty="0" smtClean="0">
                <a:ea typeface="+mn-ea"/>
                <a:hlinkClick r:id="rId2"/>
              </a:rPr>
              <a:t>www.sotechsol.com</a:t>
            </a:r>
            <a:r>
              <a:rPr lang="en-US" sz="3200" dirty="0" smtClean="0">
                <a:ea typeface="+mn-ea"/>
              </a:rPr>
              <a:t> and select “Contribute Items” under Projects</a:t>
            </a:r>
            <a:endParaRPr lang="en-US" sz="3200" dirty="0">
              <a:ea typeface="+mn-ea"/>
            </a:endParaRPr>
          </a:p>
          <a:p>
            <a:pPr marL="0" indent="0" eaLnBrk="1" hangingPunct="1">
              <a:buFontTx/>
              <a:buNone/>
              <a:defRPr/>
            </a:pPr>
            <a:endParaRPr lang="en-US" dirty="0">
              <a:ea typeface="+mn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7427" y="3023014"/>
            <a:ext cx="5426015" cy="3703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" y="215674"/>
            <a:ext cx="6538913" cy="76580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500" kern="1200" dirty="0" smtClean="0">
                <a:ea typeface="+mj-ea"/>
              </a:rPr>
              <a:t>Questionnaire</a:t>
            </a:r>
            <a:endParaRPr lang="en-US" sz="3500" kern="1200" dirty="0"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40327" y="1464816"/>
            <a:ext cx="4178322" cy="4633638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2000" dirty="0" smtClean="0">
                <a:ea typeface="+mn-ea"/>
              </a:rPr>
              <a:t>One page form</a:t>
            </a:r>
          </a:p>
          <a:p>
            <a:pPr lvl="1" eaLnBrk="1" hangingPunct="1">
              <a:defRPr/>
            </a:pPr>
            <a:r>
              <a:rPr lang="en-US" sz="2000" dirty="0" smtClean="0">
                <a:ea typeface="+mn-ea"/>
              </a:rPr>
              <a:t>Organization information</a:t>
            </a:r>
          </a:p>
          <a:p>
            <a:pPr lvl="1" eaLnBrk="1" hangingPunct="1">
              <a:defRPr/>
            </a:pPr>
            <a:r>
              <a:rPr lang="en-US" sz="2000" dirty="0" smtClean="0">
                <a:ea typeface="+mn-ea"/>
              </a:rPr>
              <a:t>Volunteer needs/provision</a:t>
            </a:r>
          </a:p>
          <a:p>
            <a:pPr lvl="1" eaLnBrk="1" hangingPunct="1">
              <a:defRPr/>
            </a:pPr>
            <a:r>
              <a:rPr lang="en-US" sz="2000" dirty="0" smtClean="0">
                <a:ea typeface="+mn-ea"/>
              </a:rPr>
              <a:t>Donation information</a:t>
            </a:r>
          </a:p>
          <a:p>
            <a:pPr eaLnBrk="1" hangingPunct="1">
              <a:defRPr/>
            </a:pPr>
            <a:r>
              <a:rPr lang="en-US" sz="2000" dirty="0" smtClean="0">
                <a:ea typeface="+mn-ea"/>
              </a:rPr>
              <a:t>Still finalizing form for organization’s needs</a:t>
            </a:r>
          </a:p>
          <a:p>
            <a:pPr eaLnBrk="1" hangingPunct="1">
              <a:defRPr/>
            </a:pPr>
            <a:r>
              <a:rPr lang="en-US" sz="2000" dirty="0" smtClean="0">
                <a:ea typeface="+mn-ea"/>
              </a:rPr>
              <a:t>Web-based but runs on mobile platforms for field use</a:t>
            </a:r>
            <a:endParaRPr lang="en-US" sz="2000" dirty="0">
              <a:ea typeface="+mn-ea"/>
            </a:endParaRPr>
          </a:p>
          <a:p>
            <a:pPr marL="0" indent="0" eaLnBrk="1" hangingPunct="1">
              <a:buFontTx/>
              <a:buNone/>
              <a:defRPr/>
            </a:pPr>
            <a:endParaRPr lang="en-US" sz="2000" dirty="0">
              <a:ea typeface="+mn-ea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3796" y="1630392"/>
            <a:ext cx="392647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" y="215674"/>
            <a:ext cx="6538913" cy="76580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500" kern="1200" dirty="0" smtClean="0">
                <a:ea typeface="+mj-ea"/>
              </a:rPr>
              <a:t>Questionnaire</a:t>
            </a:r>
            <a:endParaRPr lang="en-US" sz="3500" kern="1200" dirty="0"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40327" y="1464816"/>
            <a:ext cx="8229600" cy="4633638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ea typeface="+mn-ea"/>
              </a:rPr>
              <a:t>Finalizing questionnaire</a:t>
            </a:r>
          </a:p>
          <a:p>
            <a:pPr lvl="1" eaLnBrk="1" hangingPunct="1">
              <a:defRPr/>
            </a:pPr>
            <a:r>
              <a:rPr lang="en-US" dirty="0" smtClean="0">
                <a:ea typeface="+mn-ea"/>
              </a:rPr>
              <a:t>Basic organization and contact information</a:t>
            </a:r>
          </a:p>
          <a:p>
            <a:pPr eaLnBrk="1" hangingPunct="1">
              <a:defRPr/>
            </a:pPr>
            <a:r>
              <a:rPr lang="en-US" sz="3200" dirty="0" smtClean="0">
                <a:ea typeface="+mn-ea"/>
              </a:rPr>
              <a:t>Additional</a:t>
            </a:r>
          </a:p>
          <a:p>
            <a:pPr lvl="1" eaLnBrk="1" hangingPunct="1">
              <a:defRPr/>
            </a:pPr>
            <a:r>
              <a:rPr lang="en-US" dirty="0" smtClean="0">
                <a:ea typeface="+mn-ea"/>
              </a:rPr>
              <a:t>Can you donate items for “survival” packs</a:t>
            </a:r>
          </a:p>
          <a:p>
            <a:pPr lvl="1" eaLnBrk="1" hangingPunct="1">
              <a:defRPr/>
            </a:pPr>
            <a:r>
              <a:rPr lang="en-US" dirty="0" smtClean="0">
                <a:ea typeface="+mn-ea"/>
              </a:rPr>
              <a:t>Do you need items for “survival” packs</a:t>
            </a:r>
          </a:p>
          <a:p>
            <a:pPr lvl="1" eaLnBrk="1" hangingPunct="1">
              <a:defRPr/>
            </a:pPr>
            <a:r>
              <a:rPr lang="en-US" dirty="0" smtClean="0">
                <a:ea typeface="+mn-ea"/>
              </a:rPr>
              <a:t>Can you provide volunteers for events</a:t>
            </a:r>
          </a:p>
          <a:p>
            <a:pPr lvl="1" eaLnBrk="1" hangingPunct="1">
              <a:defRPr/>
            </a:pPr>
            <a:r>
              <a:rPr lang="en-US" dirty="0" smtClean="0">
                <a:ea typeface="+mn-ea"/>
              </a:rPr>
              <a:t>Do you need volunteers for events</a:t>
            </a:r>
          </a:p>
          <a:p>
            <a:pPr lvl="1" eaLnBrk="1" hangingPunct="1">
              <a:defRPr/>
            </a:pPr>
            <a:r>
              <a:rPr lang="en-US" dirty="0" smtClean="0">
                <a:ea typeface="+mn-ea"/>
              </a:rPr>
              <a:t>Can you work the YESS event in February 2017?</a:t>
            </a:r>
            <a:endParaRPr lang="en-US" dirty="0">
              <a:ea typeface="+mn-ea"/>
            </a:endParaRPr>
          </a:p>
          <a:p>
            <a:pPr marL="0" indent="0" eaLnBrk="1" hangingPunct="1">
              <a:buFontTx/>
              <a:buNone/>
              <a:defRPr/>
            </a:pPr>
            <a:endParaRPr lang="en-US" dirty="0">
              <a:ea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" y="219456"/>
            <a:ext cx="6537960" cy="76809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500" kern="1200" dirty="0">
                <a:ea typeface="+mj-ea"/>
              </a:rPr>
              <a:t>Finding </a:t>
            </a:r>
            <a:r>
              <a:rPr lang="en-US" sz="3500" kern="1200" dirty="0" smtClean="0">
                <a:ea typeface="+mj-ea"/>
              </a:rPr>
              <a:t>HT Resources</a:t>
            </a:r>
            <a:endParaRPr lang="en-US" sz="3500" kern="1200" dirty="0"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54182" y="1542040"/>
            <a:ext cx="8229600" cy="4514850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>
                <a:ea typeface="+mn-ea"/>
              </a:rPr>
              <a:t>Easy to find a list of shelters (i.e., shotgun)</a:t>
            </a:r>
          </a:p>
          <a:p>
            <a:pPr lvl="1" eaLnBrk="1" hangingPunct="1">
              <a:defRPr/>
            </a:pPr>
            <a:r>
              <a:rPr lang="en-US" dirty="0" smtClean="0">
                <a:ea typeface="+mn-ea"/>
              </a:rPr>
              <a:t>www.shelterlistings.org</a:t>
            </a:r>
          </a:p>
          <a:p>
            <a:pPr eaLnBrk="1" hangingPunct="1">
              <a:defRPr/>
            </a:pPr>
            <a:r>
              <a:rPr lang="en-US" dirty="0" smtClean="0">
                <a:ea typeface="+mn-ea"/>
              </a:rPr>
              <a:t>Have to call each one to find availability</a:t>
            </a:r>
          </a:p>
          <a:p>
            <a:pPr eaLnBrk="1" hangingPunct="1">
              <a:defRPr/>
            </a:pPr>
            <a:r>
              <a:rPr lang="en-US" dirty="0" smtClean="0">
                <a:ea typeface="+mn-ea"/>
              </a:rPr>
              <a:t>How many calls do you make before you give up?</a:t>
            </a:r>
            <a:endParaRPr lang="en-US" dirty="0">
              <a:ea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" y="215674"/>
            <a:ext cx="6538913" cy="76580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500" kern="1200" dirty="0" smtClean="0">
                <a:ea typeface="+mj-ea"/>
              </a:rPr>
              <a:t>Finding HT Resources</a:t>
            </a:r>
            <a:endParaRPr lang="en-US" sz="3500" kern="1200" dirty="0"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40327" y="1464816"/>
            <a:ext cx="8229600" cy="4633638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ea typeface="+mn-ea"/>
              </a:rPr>
              <a:t>Point any web or mobile browser to </a:t>
            </a:r>
            <a:r>
              <a:rPr lang="en-US" sz="3200" dirty="0" smtClean="0">
                <a:ea typeface="+mn-ea"/>
                <a:hlinkClick r:id="rId2"/>
              </a:rPr>
              <a:t>www.sotechsol.com</a:t>
            </a:r>
            <a:r>
              <a:rPr lang="en-US" sz="3200" dirty="0" smtClean="0">
                <a:ea typeface="+mn-ea"/>
              </a:rPr>
              <a:t> and select “LB Human Trafficking Resource Guide” under Projects</a:t>
            </a:r>
            <a:endParaRPr lang="en-US" sz="3200" dirty="0">
              <a:ea typeface="+mn-ea"/>
            </a:endParaRPr>
          </a:p>
          <a:p>
            <a:pPr marL="0" indent="0" eaLnBrk="1" hangingPunct="1">
              <a:buFontTx/>
              <a:buNone/>
              <a:defRPr/>
            </a:pPr>
            <a:endParaRPr lang="en-US" dirty="0">
              <a:ea typeface="+mn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0619" y="3031640"/>
            <a:ext cx="5426015" cy="3703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" y="219456"/>
            <a:ext cx="6537960" cy="76809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500" kern="1200" dirty="0">
                <a:ea typeface="+mj-ea"/>
              </a:rPr>
              <a:t>Finding </a:t>
            </a:r>
            <a:r>
              <a:rPr lang="en-US" sz="3500" kern="1200" dirty="0" smtClean="0">
                <a:ea typeface="+mj-ea"/>
              </a:rPr>
              <a:t>HT Resources</a:t>
            </a:r>
            <a:endParaRPr lang="en-US" sz="3500" kern="1200" dirty="0"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54182" y="1542040"/>
            <a:ext cx="4966724" cy="4514850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dirty="0" smtClean="0">
                <a:ea typeface="+mn-ea"/>
              </a:rPr>
              <a:t>If you provided information for this document, then you need to try the website</a:t>
            </a:r>
          </a:p>
          <a:p>
            <a:pPr eaLnBrk="1" hangingPunct="1">
              <a:defRPr/>
            </a:pPr>
            <a:r>
              <a:rPr lang="en-US" dirty="0" smtClean="0">
                <a:ea typeface="+mn-ea"/>
              </a:rPr>
              <a:t>Resources searchable via category and </a:t>
            </a:r>
            <a:r>
              <a:rPr lang="en-US" dirty="0" err="1" smtClean="0">
                <a:ea typeface="+mn-ea"/>
              </a:rPr>
              <a:t>zipcode</a:t>
            </a:r>
            <a:r>
              <a:rPr lang="en-US" dirty="0" smtClean="0">
                <a:ea typeface="+mn-ea"/>
              </a:rPr>
              <a:t> via any web/mobile device</a:t>
            </a:r>
          </a:p>
          <a:p>
            <a:pPr eaLnBrk="1" hangingPunct="1">
              <a:defRPr/>
            </a:pPr>
            <a:r>
              <a:rPr lang="en-US" dirty="0" smtClean="0">
                <a:ea typeface="+mn-ea"/>
              </a:rPr>
              <a:t>Corrections can be made within a day – alleviating the “</a:t>
            </a:r>
            <a:r>
              <a:rPr lang="en-US" dirty="0" err="1" smtClean="0">
                <a:ea typeface="+mn-ea"/>
              </a:rPr>
              <a:t>outdatedness</a:t>
            </a:r>
            <a:r>
              <a:rPr lang="en-US" dirty="0" smtClean="0">
                <a:ea typeface="+mn-ea"/>
              </a:rPr>
              <a:t>” of a paper directory</a:t>
            </a:r>
            <a:endParaRPr lang="en-US" dirty="0">
              <a:ea typeface="+mn-e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5450" y="1476914"/>
            <a:ext cx="3638550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" y="219456"/>
            <a:ext cx="6537960" cy="76809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500" kern="1200" dirty="0">
                <a:ea typeface="+mj-ea"/>
              </a:rPr>
              <a:t>Finding </a:t>
            </a:r>
            <a:r>
              <a:rPr lang="en-US" sz="3500" kern="1200" dirty="0" smtClean="0">
                <a:ea typeface="+mj-ea"/>
              </a:rPr>
              <a:t>HT Resources</a:t>
            </a:r>
            <a:endParaRPr lang="en-US" sz="3500" kern="1200" dirty="0">
              <a:ea typeface="+mj-ea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915065"/>
            <a:ext cx="5486400" cy="3851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s_WIT_SrDes_060717">
  <a:themeElements>
    <a:clrScheme name="prs_WIT_SrDes_060717 13">
      <a:dk1>
        <a:srgbClr val="000000"/>
      </a:dk1>
      <a:lt1>
        <a:srgbClr val="FFFFFF"/>
      </a:lt1>
      <a:dk2>
        <a:srgbClr val="000099"/>
      </a:dk2>
      <a:lt2>
        <a:srgbClr val="808080"/>
      </a:lt2>
      <a:accent1>
        <a:srgbClr val="000099"/>
      </a:accent1>
      <a:accent2>
        <a:srgbClr val="00FF00"/>
      </a:accent2>
      <a:accent3>
        <a:srgbClr val="FFFFFF"/>
      </a:accent3>
      <a:accent4>
        <a:srgbClr val="000000"/>
      </a:accent4>
      <a:accent5>
        <a:srgbClr val="AAAACA"/>
      </a:accent5>
      <a:accent6>
        <a:srgbClr val="00E700"/>
      </a:accent6>
      <a:hlink>
        <a:srgbClr val="CC0099"/>
      </a:hlink>
      <a:folHlink>
        <a:srgbClr val="6600CC"/>
      </a:folHlink>
    </a:clrScheme>
    <a:fontScheme name="prs_WIT_SrDes_060717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s_WIT_SrDes_06071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s_WIT_SrDes_06071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s_WIT_SrDes_06071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s_WIT_SrDes_06071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s_WIT_SrDes_06071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s_WIT_SrDes_06071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s_WIT_SrDes_06071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s_WIT_SrDes_06071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s_WIT_SrDes_06071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s_WIT_SrDes_06071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s_WIT_SrDes_06071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s_WIT_SrDes_06071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s_WIT_SrDes_060717 13">
        <a:dk1>
          <a:srgbClr val="000000"/>
        </a:dk1>
        <a:lt1>
          <a:srgbClr val="FFFFFF"/>
        </a:lt1>
        <a:dk2>
          <a:srgbClr val="000099"/>
        </a:dk2>
        <a:lt2>
          <a:srgbClr val="808080"/>
        </a:lt2>
        <a:accent1>
          <a:srgbClr val="000099"/>
        </a:accent1>
        <a:accent2>
          <a:srgbClr val="00FF00"/>
        </a:accent2>
        <a:accent3>
          <a:srgbClr val="FFFFFF"/>
        </a:accent3>
        <a:accent4>
          <a:srgbClr val="000000"/>
        </a:accent4>
        <a:accent5>
          <a:srgbClr val="AAAACA"/>
        </a:accent5>
        <a:accent6>
          <a:srgbClr val="00E700"/>
        </a:accent6>
        <a:hlink>
          <a:srgbClr val="CC0099"/>
        </a:hlink>
        <a:folHlink>
          <a:srgbClr val="66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38257</TotalTime>
  <Words>266</Words>
  <Application>Microsoft Office PowerPoint</Application>
  <PresentationFormat>On-screen Show (4:3)</PresentationFormat>
  <Paragraphs>46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Custom Design</vt:lpstr>
      <vt:lpstr>prs_WIT_SrDes_060717</vt:lpstr>
      <vt:lpstr>Slide 1</vt:lpstr>
      <vt:lpstr>Opportunity</vt:lpstr>
      <vt:lpstr>Questionnaire</vt:lpstr>
      <vt:lpstr>Questionnaire</vt:lpstr>
      <vt:lpstr>Questionnaire</vt:lpstr>
      <vt:lpstr>Finding HT Resources</vt:lpstr>
      <vt:lpstr>Finding HT Resources</vt:lpstr>
      <vt:lpstr>Finding HT Resources</vt:lpstr>
      <vt:lpstr>Finding HT Resources</vt:lpstr>
      <vt:lpstr>Slide 10</vt:lpstr>
    </vt:vector>
  </TitlesOfParts>
  <Company>University of Massachusetts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abarrow</dc:creator>
  <cp:lastModifiedBy>ray</cp:lastModifiedBy>
  <cp:revision>192</cp:revision>
  <cp:lastPrinted>2014-01-13T19:09:03Z</cp:lastPrinted>
  <dcterms:created xsi:type="dcterms:W3CDTF">2007-04-09T22:19:32Z</dcterms:created>
  <dcterms:modified xsi:type="dcterms:W3CDTF">2016-07-01T16:41:48Z</dcterms:modified>
</cp:coreProperties>
</file>