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5"/>
  </p:notesMasterIdLst>
  <p:handoutMasterIdLst>
    <p:handoutMasterId r:id="rId16"/>
  </p:handoutMasterIdLst>
  <p:sldIdLst>
    <p:sldId id="332" r:id="rId3"/>
    <p:sldId id="333" r:id="rId4"/>
    <p:sldId id="334" r:id="rId5"/>
    <p:sldId id="375" r:id="rId6"/>
    <p:sldId id="376" r:id="rId7"/>
    <p:sldId id="336" r:id="rId8"/>
    <p:sldId id="363" r:id="rId9"/>
    <p:sldId id="337" r:id="rId10"/>
    <p:sldId id="338" r:id="rId11"/>
    <p:sldId id="374" r:id="rId12"/>
    <p:sldId id="339" r:id="rId13"/>
    <p:sldId id="354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6" d="100"/>
          <a:sy n="126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65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41F864-8064-4561-94F3-B80D596381A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8251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88990E-48E3-446E-841B-CDAF75B43C5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44749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88990E-48E3-446E-841B-CDAF75B43C54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B226B5-1608-40DB-8D52-4D78B8C62895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C24450-6E4B-42A0-AFE0-1C3D9029B07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5429AF-BB9B-4314-835E-4AF56556640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2colinform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8" y="6338888"/>
            <a:ext cx="495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6294438"/>
            <a:ext cx="528638" cy="563562"/>
          </a:xfrm>
          <a:prstGeom prst="rect">
            <a:avLst/>
          </a:prstGeom>
          <a:solidFill>
            <a:srgbClr val="FFFF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6" descr="logo-mttc gre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1800" y="88900"/>
            <a:ext cx="4800600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1665288"/>
            <a:ext cx="9144000" cy="168275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100000">
                <a:srgbClr val="8000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6200000">
            <a:off x="-2813843" y="3339306"/>
            <a:ext cx="6870700" cy="166687"/>
          </a:xfrm>
          <a:prstGeom prst="rect">
            <a:avLst/>
          </a:prstGeom>
          <a:gradFill rotWithShape="1">
            <a:gsLst>
              <a:gs pos="0">
                <a:srgbClr val="800000"/>
              </a:gs>
              <a:gs pos="100000">
                <a:srgbClr val="3333CC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5135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 altLang="ja-JP"/>
              <a:t>Click to edit Master subtitle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66775" y="2130425"/>
            <a:ext cx="7591425" cy="1470025"/>
          </a:xfrm>
          <a:noFill/>
        </p:spPr>
        <p:txBody>
          <a:bodyPr anchor="ctr"/>
          <a:lstStyle>
            <a:lvl1pPr>
              <a:defRPr sz="4400">
                <a:solidFill>
                  <a:srgbClr val="800000"/>
                </a:solidFill>
              </a:defRPr>
            </a:lvl1pPr>
          </a:lstStyle>
          <a:p>
            <a:r>
              <a:rPr lang="en-US" altLang="ja-JP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A1B19-1708-4E3C-BC0A-037026D80B3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460E7B-D3D3-4D60-BA82-F3BE8CC77DA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11313"/>
            <a:ext cx="4038600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11313"/>
            <a:ext cx="4038600" cy="4514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E11B6-F502-4BCD-ADD1-61B251BF016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1C1C27-4A2D-434A-B8C9-10268807CB0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06D02-C31B-4E6E-9F62-A6D37D5F55DE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DCCCA6-8092-42FB-B596-5176225710B9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pic>
        <p:nvPicPr>
          <p:cNvPr id="9" name="Picture 8" descr="sts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4933" y="48984"/>
            <a:ext cx="2379067" cy="828571"/>
          </a:xfrm>
          <a:prstGeom prst="rect">
            <a:avLst/>
          </a:prstGeom>
        </p:spPr>
      </p:pic>
      <p:pic>
        <p:nvPicPr>
          <p:cNvPr id="10" name="Picture 9" descr="blan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" y="6319157"/>
            <a:ext cx="538842" cy="5388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9BE7D-C05D-428B-83B8-6F5EE7718ED8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5" name="Picture 4" descr="sts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764932" y="57148"/>
            <a:ext cx="2379068" cy="828571"/>
          </a:xfrm>
          <a:prstGeom prst="rect">
            <a:avLst/>
          </a:prstGeom>
        </p:spPr>
      </p:pic>
      <p:pic>
        <p:nvPicPr>
          <p:cNvPr id="6" name="Picture 5" descr="blank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" y="6343649"/>
            <a:ext cx="514350" cy="5143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0F4BE-2441-49AD-9EF3-621A59DEADF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1CD85B-31B2-4FD4-930E-0842B6CE562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3FCFA-C9A8-4F50-AECD-71F7DB8C743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687C2E-A3AF-4548-B77A-5A5E1FE3FF94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480305-B3BE-4C07-BAD8-C67F2FC0844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15C03-B5ED-4F63-9F87-7EC258FF758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80D9E2-6104-41F9-8961-AC1BDD931BF1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644BD-DDE2-47E6-AE00-7C1F71CB7FD9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D8A70-F2BC-43ED-8A0C-A7E871B00EBA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310557-66CA-4245-93AA-887046DCE10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02FDB8-B914-418C-A537-350099FA9E7F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32CF0-CAB9-4533-B6E2-5BD00BF3E0EC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20B4FC-3823-4A2C-8997-A3E00A7E1870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11313"/>
            <a:ext cx="8229600" cy="45148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6248400" cy="1211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title style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6DCCCA6-8092-42FB-B596-5176225710B9}" type="slidenum">
              <a:rPr lang="ja-JP" altLang="en-US"/>
              <a:pPr/>
              <a:t>‹#›</a:t>
            </a:fld>
            <a:endParaRPr lang="en-US" altLang="ja-JP"/>
          </a:p>
        </p:txBody>
      </p:sp>
      <p:pic>
        <p:nvPicPr>
          <p:cNvPr id="13319" name="Picture 7" descr="2colinform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288" y="6338888"/>
            <a:ext cx="495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6294438"/>
            <a:ext cx="528638" cy="563562"/>
          </a:xfrm>
          <a:prstGeom prst="rect">
            <a:avLst/>
          </a:prstGeom>
          <a:solidFill>
            <a:srgbClr val="FFFFFF">
              <a:alpha val="23921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1311275"/>
            <a:ext cx="9144000" cy="107950"/>
          </a:xfrm>
          <a:prstGeom prst="rect">
            <a:avLst/>
          </a:prstGeom>
          <a:gradFill rotWithShape="1">
            <a:gsLst>
              <a:gs pos="0">
                <a:srgbClr val="3333CC"/>
              </a:gs>
              <a:gs pos="100000">
                <a:srgbClr val="800000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6196013"/>
            <a:ext cx="9144000" cy="107950"/>
          </a:xfrm>
          <a:prstGeom prst="rect">
            <a:avLst/>
          </a:prstGeom>
          <a:gradFill rotWithShape="1">
            <a:gsLst>
              <a:gs pos="0">
                <a:srgbClr val="800000"/>
              </a:gs>
              <a:gs pos="100000">
                <a:srgbClr val="3333CC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3323" name="Picture 11" descr="logo-mttc grey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794500" y="50800"/>
            <a:ext cx="2286000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3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  <a:ea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  <a:ea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  <a:ea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  <a:ea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3399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333399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333399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rgbClr val="333399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900">
          <a:solidFill>
            <a:srgbClr val="333399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900">
          <a:solidFill>
            <a:srgbClr val="333399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900">
          <a:solidFill>
            <a:srgbClr val="333399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900">
          <a:solidFill>
            <a:srgbClr val="333399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900">
          <a:solidFill>
            <a:srgbClr val="333399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techsol.com/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type="subTitle" idx="4294967295"/>
          </p:nvPr>
        </p:nvSpPr>
        <p:spPr>
          <a:xfrm>
            <a:off x="623888" y="2461454"/>
            <a:ext cx="6400800" cy="11366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b="1" dirty="0" smtClean="0">
                <a:solidFill>
                  <a:srgbClr val="FF0000"/>
                </a:solidFill>
                <a:ea typeface="ＭＳ Ｐゴシック" pitchFamily="34" charset="-128"/>
              </a:rPr>
              <a:t>Social Services </a:t>
            </a:r>
            <a:r>
              <a:rPr lang="en-US" b="1" dirty="0" smtClean="0">
                <a:solidFill>
                  <a:srgbClr val="0000FF"/>
                </a:solidFill>
                <a:ea typeface="ＭＳ Ｐゴシック" pitchFamily="34" charset="-128"/>
              </a:rPr>
              <a:t>Technology</a:t>
            </a:r>
            <a:r>
              <a:rPr lang="en-US" b="1" dirty="0" smtClean="0">
                <a:ea typeface="ＭＳ Ｐゴシック" pitchFamily="34" charset="-128"/>
              </a:rPr>
              <a:t> </a:t>
            </a:r>
            <a:r>
              <a:rPr lang="en-US" b="1" dirty="0" smtClean="0">
                <a:solidFill>
                  <a:srgbClr val="FFFF00"/>
                </a:solidFill>
                <a:ea typeface="ＭＳ Ｐゴシック" pitchFamily="34" charset="-128"/>
              </a:rPr>
              <a:t>Solutions</a:t>
            </a:r>
          </a:p>
          <a:p>
            <a:pPr marL="0" indent="0" eaLnBrk="1" hangingPunct="1">
              <a:buFontTx/>
              <a:buNone/>
            </a:pPr>
            <a:r>
              <a:rPr lang="en-US" sz="2000" b="1" i="1" dirty="0" smtClean="0">
                <a:ea typeface="ＭＳ Ｐゴシック" pitchFamily="34" charset="-128"/>
              </a:rPr>
              <a:t>Solving social service challenges with technology</a:t>
            </a:r>
          </a:p>
          <a:p>
            <a:pPr marL="0" indent="0" eaLnBrk="1" hangingPunct="1">
              <a:buFontTx/>
              <a:buNone/>
            </a:pPr>
            <a:endParaRPr lang="en-US" sz="1200" dirty="0" smtClean="0">
              <a:ea typeface="ＭＳ Ｐゴシック" pitchFamily="34" charset="-128"/>
            </a:endParaRPr>
          </a:p>
          <a:p>
            <a:pPr marL="800100" lvl="2" indent="0" eaLnBrk="1" hangingPunct="1">
              <a:buFontTx/>
              <a:buNone/>
            </a:pPr>
            <a:r>
              <a:rPr lang="en-US" b="1" dirty="0" smtClean="0">
                <a:ea typeface="ＭＳ Ｐゴシック" pitchFamily="34" charset="-128"/>
              </a:rPr>
              <a:t>				</a:t>
            </a:r>
            <a:r>
              <a:rPr lang="en-US" sz="2800" b="1" dirty="0" smtClean="0">
                <a:ea typeface="ＭＳ Ｐゴシック" pitchFamily="34" charset="-128"/>
              </a:rPr>
              <a:t>Ray Manning</a:t>
            </a:r>
            <a:endParaRPr lang="en-US" sz="2800" dirty="0" smtClean="0">
              <a:ea typeface="ＭＳ Ｐゴシック" pitchFamily="34" charset="-128"/>
            </a:endParaRPr>
          </a:p>
          <a:p>
            <a:pPr marL="800100" lvl="2" indent="0" eaLnBrk="1" hangingPunct="1">
              <a:buFontTx/>
              <a:buNone/>
            </a:pPr>
            <a:r>
              <a:rPr lang="en-US" sz="2800" i="1" dirty="0" smtClean="0">
                <a:ea typeface="ＭＳ Ｐゴシック" pitchFamily="34" charset="-128"/>
              </a:rPr>
              <a:t>				CEO</a:t>
            </a:r>
            <a:r>
              <a:rPr lang="en-US" i="1" dirty="0" smtClean="0">
                <a:ea typeface="ＭＳ Ｐゴシック" pitchFamily="34" charset="-128"/>
              </a:rPr>
              <a:t>						</a:t>
            </a: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155448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Projected Revenues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0327" y="1580972"/>
            <a:ext cx="8298873" cy="29731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Currently 730,000 beds in the USA for homeless people*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Estimated 100,000 beds unfilled each day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Average cost of $13,000 per bed per year ($35 per day)**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2400" dirty="0">
              <a:solidFill>
                <a:srgbClr val="333399"/>
              </a:solidFill>
              <a:latin typeface="+mn-lt"/>
              <a:ea typeface="+mn-ea"/>
            </a:endParaRP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Filling 10% of unfilled beds and charging 10% of daily rate yields revenue of $12M per year</a:t>
            </a:r>
          </a:p>
        </p:txBody>
      </p:sp>
      <p:sp>
        <p:nvSpPr>
          <p:cNvPr id="8" name="Rectangle 7"/>
          <p:cNvSpPr/>
          <p:nvPr/>
        </p:nvSpPr>
        <p:spPr>
          <a:xfrm>
            <a:off x="539496" y="5511885"/>
            <a:ext cx="8298873" cy="68326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sz="1200" dirty="0" smtClean="0">
                <a:solidFill>
                  <a:srgbClr val="333399"/>
                </a:solidFill>
                <a:latin typeface="+mn-lt"/>
                <a:ea typeface="+mn-ea"/>
              </a:rPr>
              <a:t>* “The 2013 Annual Homeless Assessment Report to Congress,: Part 1”, Henry, Cortes, and Morris, 2013.</a:t>
            </a:r>
          </a:p>
          <a:p>
            <a:pPr>
              <a:spcBef>
                <a:spcPct val="20000"/>
              </a:spcBef>
              <a:defRPr/>
            </a:pPr>
            <a:r>
              <a:rPr lang="en-US" sz="1200" dirty="0" smtClean="0">
                <a:solidFill>
                  <a:srgbClr val="333399"/>
                </a:solidFill>
                <a:latin typeface="+mn-lt"/>
                <a:ea typeface="+mn-ea"/>
              </a:rPr>
              <a:t>** “Homeless service delivery in the context of the Continuum of Care”, </a:t>
            </a:r>
            <a:r>
              <a:rPr lang="en-US" sz="1200" i="1" dirty="0" smtClean="0">
                <a:solidFill>
                  <a:srgbClr val="333399"/>
                </a:solidFill>
                <a:latin typeface="+mn-lt"/>
                <a:ea typeface="+mn-ea"/>
              </a:rPr>
              <a:t>Administration of Social Work</a:t>
            </a:r>
            <a:r>
              <a:rPr lang="en-US" sz="1200" dirty="0" smtClean="0">
                <a:solidFill>
                  <a:srgbClr val="333399"/>
                </a:solidFill>
                <a:latin typeface="+mn-lt"/>
                <a:ea typeface="+mn-ea"/>
              </a:rPr>
              <a:t>, Wong and </a:t>
            </a:r>
            <a:r>
              <a:rPr lang="en-US" sz="1200" dirty="0" err="1" smtClean="0">
                <a:solidFill>
                  <a:srgbClr val="333399"/>
                </a:solidFill>
                <a:latin typeface="+mn-lt"/>
                <a:ea typeface="+mn-ea"/>
              </a:rPr>
              <a:t>Nemon</a:t>
            </a:r>
            <a:r>
              <a:rPr lang="en-US" sz="1200" dirty="0" smtClean="0">
                <a:solidFill>
                  <a:srgbClr val="333399"/>
                </a:solidFill>
                <a:latin typeface="+mn-lt"/>
                <a:ea typeface="+mn-ea"/>
              </a:rPr>
              <a:t>, 2005.</a:t>
            </a:r>
            <a:endParaRPr lang="en-US" sz="1200" dirty="0">
              <a:solidFill>
                <a:srgbClr val="333399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Content Placeholder 2"/>
          <p:cNvSpPr>
            <a:spLocks noGrp="1"/>
          </p:cNvSpPr>
          <p:nvPr>
            <p:ph idx="4294967295"/>
          </p:nvPr>
        </p:nvSpPr>
        <p:spPr>
          <a:xfrm>
            <a:off x="609600" y="1628775"/>
            <a:ext cx="8229600" cy="45148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Ray Manning, PhD, CEO – Aerospace engineer, algorithm/programming geek</a:t>
            </a:r>
          </a:p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Ruby Guillen, MSW, MSCS – Children’s adoption social worker</a:t>
            </a:r>
          </a:p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Joseph Powers, MSW – School principal, former children’s adoption social worker</a:t>
            </a:r>
          </a:p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Lisa Powers, MSW – Senior center social worker</a:t>
            </a:r>
          </a:p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Albert </a:t>
            </a:r>
            <a:r>
              <a:rPr lang="en-US" sz="2400" dirty="0" err="1" smtClean="0">
                <a:ea typeface="ＭＳ Ｐゴシック" pitchFamily="34" charset="-128"/>
              </a:rPr>
              <a:t>Heng</a:t>
            </a:r>
            <a:r>
              <a:rPr lang="en-US" sz="2400" dirty="0" smtClean="0">
                <a:ea typeface="ＭＳ Ｐゴシック" pitchFamily="34" charset="-128"/>
              </a:rPr>
              <a:t>, Accountant</a:t>
            </a:r>
          </a:p>
          <a:p>
            <a:pPr marL="0" indent="0" eaLnBrk="1" hangingPunct="1">
              <a:buFontTx/>
              <a:buNone/>
            </a:pPr>
            <a:endParaRPr lang="en-US" sz="2400" dirty="0" smtClean="0">
              <a:ea typeface="ＭＳ Ｐゴシック" pitchFamily="34" charset="-128"/>
            </a:endParaRPr>
          </a:p>
          <a:p>
            <a:pPr marL="0" indent="0" eaLnBrk="1" hangingPunct="1">
              <a:buFontTx/>
              <a:buNone/>
            </a:pPr>
            <a:r>
              <a:rPr lang="en-US" sz="2400" dirty="0" smtClean="0">
                <a:ea typeface="ＭＳ Ｐゴシック" pitchFamily="34" charset="-128"/>
              </a:rPr>
              <a:t>Currently recruiting sales and marketing team members</a:t>
            </a:r>
          </a:p>
          <a:p>
            <a:pPr marL="0" indent="0" eaLnBrk="1" hangingPunct="1">
              <a:buFontTx/>
              <a:buNone/>
            </a:pPr>
            <a:endParaRPr lang="en-US" dirty="0" smtClean="0">
              <a:ea typeface="ＭＳ Ｐゴシック" pitchFamily="34" charset="-128"/>
            </a:endParaRPr>
          </a:p>
          <a:p>
            <a:pPr marL="0" indent="0" eaLnBrk="1" hangingPunct="1"/>
            <a:endParaRPr lang="en-US" dirty="0" smtClean="0">
              <a:ea typeface="ＭＳ Ｐゴシック" pitchFamily="34" charset="-12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55448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The Team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2"/>
          <p:cNvSpPr>
            <a:spLocks noGrp="1"/>
          </p:cNvSpPr>
          <p:nvPr>
            <p:ph idx="4294967295"/>
          </p:nvPr>
        </p:nvSpPr>
        <p:spPr>
          <a:xfrm>
            <a:off x="1586975" y="1611313"/>
            <a:ext cx="5970050" cy="45148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Ray Manning, PhD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CEO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ray@sotechsol.com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  <a:hlinkClick r:id="rId2"/>
              </a:rPr>
              <a:t>www.sotechsol.com</a:t>
            </a:r>
            <a:endParaRPr lang="en-US" dirty="0" smtClean="0">
              <a:ea typeface="ＭＳ Ｐゴシック" pitchFamily="34" charset="-128"/>
            </a:endParaRP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www.sotechsol.com/shelter.html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562-548-0509 (SSTS)</a:t>
            </a:r>
          </a:p>
          <a:p>
            <a:pPr marL="0" indent="0" eaLnBrk="1" hangingPunct="1">
              <a:buFontTx/>
              <a:buNone/>
            </a:pPr>
            <a:r>
              <a:rPr lang="en-US" dirty="0" smtClean="0">
                <a:ea typeface="ＭＳ Ｐゴシック" pitchFamily="34" charset="-128"/>
              </a:rPr>
              <a:t>562-972-0509 (mobile)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55448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Closing Slide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215674"/>
            <a:ext cx="6538913" cy="76580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500" kern="1200" dirty="0">
                <a:ea typeface="+mj-ea"/>
              </a:rP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40327" y="1464816"/>
            <a:ext cx="8229600" cy="463363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ea typeface="+mn-ea"/>
              </a:rPr>
              <a:t>Homelessness is a complex issue</a:t>
            </a:r>
          </a:p>
          <a:p>
            <a:pPr eaLnBrk="1" hangingPunct="1">
              <a:defRPr/>
            </a:pPr>
            <a:r>
              <a:rPr lang="en-US" sz="3200" dirty="0" smtClean="0">
                <a:ea typeface="+mn-ea"/>
              </a:rPr>
              <a:t>Solutions involve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Finding shelter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Diagnosis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Treatment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Enforcement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Risk reduction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Technology</a:t>
            </a:r>
            <a:endParaRPr lang="en-US" dirty="0">
              <a:ea typeface="+mn-ea"/>
            </a:endParaRPr>
          </a:p>
          <a:p>
            <a:pPr marL="0" indent="0" eaLnBrk="1" hangingPunct="1">
              <a:buFontTx/>
              <a:buNone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219456"/>
            <a:ext cx="6537960" cy="76809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500" kern="1200" dirty="0">
                <a:ea typeface="+mj-ea"/>
              </a:rPr>
              <a:t>Finding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54182" y="1542040"/>
            <a:ext cx="8229600" cy="4514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Easy to find a list of shelters (i.e., shotgun)</a:t>
            </a:r>
          </a:p>
          <a:p>
            <a:pPr lvl="1" eaLnBrk="1" hangingPunct="1">
              <a:defRPr/>
            </a:pPr>
            <a:r>
              <a:rPr lang="en-US" dirty="0" smtClean="0">
                <a:ea typeface="+mn-ea"/>
              </a:rPr>
              <a:t>www.shelterlistings.org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Have to call each one to find availability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How many calls do you make before you give up?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219456"/>
            <a:ext cx="6537960" cy="76809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500" kern="1200" dirty="0">
                <a:ea typeface="+mj-ea"/>
              </a:rPr>
              <a:t>Finding Shelter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54182" y="1542040"/>
            <a:ext cx="8229600" cy="45148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 smtClean="0">
                <a:ea typeface="+mn-ea"/>
              </a:rPr>
              <a:t>Use single site portal that includes facility availability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Engage shelters to regularly update availability</a:t>
            </a:r>
          </a:p>
          <a:p>
            <a:pPr eaLnBrk="1" hangingPunct="1">
              <a:defRPr/>
            </a:pPr>
            <a:r>
              <a:rPr lang="en-US" dirty="0" smtClean="0">
                <a:ea typeface="+mn-ea"/>
              </a:rPr>
              <a:t>Portal can be self-policing for abuse (i.e., shelters that list beds available when they are full)</a:t>
            </a:r>
            <a:endParaRPr lang="en-US" dirty="0">
              <a:ea typeface="+mn-ea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400" y="219456"/>
            <a:ext cx="6537960" cy="768096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500" kern="1200" dirty="0">
                <a:ea typeface="+mj-ea"/>
              </a:rPr>
              <a:t>Finding Shelter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454175"/>
            <a:ext cx="5410200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52400" y="4854575"/>
            <a:ext cx="8763000" cy="13938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1200" dirty="0"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628979"/>
              </p:ext>
            </p:extLst>
          </p:nvPr>
        </p:nvGraphicFramePr>
        <p:xfrm>
          <a:off x="228600" y="1600200"/>
          <a:ext cx="8382000" cy="2981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1676400"/>
                <a:gridCol w="1676400"/>
                <a:gridCol w="1676400"/>
                <a:gridCol w="1676400"/>
              </a:tblGrid>
              <a:tr h="63998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Shelter Listing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Shelter Openings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Provider Updates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Feedback Statistics</a:t>
                      </a:r>
                      <a:endParaRPr lang="en-US" sz="1800" dirty="0"/>
                    </a:p>
                  </a:txBody>
                  <a:tcPr marT="45713" marB="45713"/>
                </a:tc>
              </a:tr>
              <a:tr h="42140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SSTS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3" marB="45713"/>
                </a:tc>
              </a:tr>
              <a:tr h="6399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Business as Usual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3" marB="45713"/>
                </a:tc>
              </a:tr>
              <a:tr h="6399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Current</a:t>
                      </a:r>
                      <a:r>
                        <a:rPr lang="en-US" sz="1800" baseline="0" dirty="0" smtClean="0"/>
                        <a:t> Competitors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</a:tr>
              <a:tr h="6399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Upcoming Competitors</a:t>
                      </a:r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13" marB="45713"/>
                </a:tc>
              </a:tr>
            </a:tbl>
          </a:graphicData>
        </a:graphic>
      </p:graphicFrame>
      <p:pic>
        <p:nvPicPr>
          <p:cNvPr id="47145" name="Picture 10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6" name="Picture 11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8194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7" name="Picture 12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286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8" name="Picture 13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286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49" name="Picture 14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2286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0" name="Picture 16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2819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2" name="Picture 26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2819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3" name="Picture 29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40386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4" name="Picture 30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3429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5" name="Picture 31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3429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57" name="Picture 34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28194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61" name="Slide Number Placeholder 38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/>
          <a:p>
            <a:endParaRPr lang="en-US"/>
          </a:p>
        </p:txBody>
      </p:sp>
      <p:pic>
        <p:nvPicPr>
          <p:cNvPr id="23" name="Picture 25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7952" y="3429000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5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87952" y="404164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31" descr="http://upload.wikimedia.org/wikipedia/commons/thumb/0/0e/%E2%98%92.svg/200px-%E2%98%92.sv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0448" y="4041648"/>
            <a:ext cx="38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1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48" y="3429000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Icon check-box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41448" y="4041648"/>
            <a:ext cx="45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itle 1"/>
          <p:cNvSpPr txBox="1">
            <a:spLocks/>
          </p:cNvSpPr>
          <p:nvPr/>
        </p:nvSpPr>
        <p:spPr bwMode="auto">
          <a:xfrm>
            <a:off x="152400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Competitive Advantage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5448" y="219456"/>
            <a:ext cx="6537960" cy="768096"/>
          </a:xfrm>
        </p:spPr>
        <p:txBody>
          <a:bodyPr/>
          <a:lstStyle/>
          <a:p>
            <a:pPr eaLnBrk="1" hangingPunct="1">
              <a:defRPr/>
            </a:pPr>
            <a:r>
              <a:rPr lang="en-US" sz="3500" kern="1200" dirty="0">
                <a:ea typeface="+mj-ea"/>
              </a:rPr>
              <a:t>Current Status</a:t>
            </a:r>
          </a:p>
        </p:txBody>
      </p:sp>
      <p:sp>
        <p:nvSpPr>
          <p:cNvPr id="3" name="Rectangle 2"/>
          <p:cNvSpPr/>
          <p:nvPr/>
        </p:nvSpPr>
        <p:spPr>
          <a:xfrm>
            <a:off x="649288" y="1581150"/>
            <a:ext cx="7810500" cy="3711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Basic search, geolocation, and facility availability framework is in place (from prior domestic violence and human trafficking efforts)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Need to engage ~2400 California shelters to provide facility availability (into homeless shelter database)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Need to optimize site for mobile devices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8488" y="1655763"/>
            <a:ext cx="7375525" cy="36625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No significant intellectual property in the process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Get to market first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Service the customers best</a:t>
            </a:r>
          </a:p>
          <a:p>
            <a:pPr marL="285750" indent="-285750">
              <a:buFont typeface="Arial" pitchFamily="34" charset="0"/>
              <a:buChar char="•"/>
              <a:defRPr/>
            </a:pPr>
            <a:r>
              <a:rPr lang="en-US" sz="2800" dirty="0" smtClean="0">
                <a:solidFill>
                  <a:srgbClr val="333399"/>
                </a:solidFill>
                <a:latin typeface="+mn-lt"/>
                <a:ea typeface="+mn-ea"/>
              </a:rPr>
              <a:t>Provide feedback statistics regarding increased shelter utilization (and income) when using the SSTS process</a:t>
            </a:r>
            <a:endParaRPr lang="en-US" sz="2800" dirty="0">
              <a:solidFill>
                <a:srgbClr val="333399"/>
              </a:solidFill>
              <a:latin typeface="+mn-lt"/>
              <a:ea typeface="+mn-ea"/>
            </a:endParaRPr>
          </a:p>
          <a:p>
            <a:pPr>
              <a:defRPr/>
            </a:pPr>
            <a:endParaRPr lang="en-US" dirty="0">
              <a:ea typeface="+mn-ea"/>
            </a:endParaRPr>
          </a:p>
          <a:p>
            <a:pPr>
              <a:defRPr/>
            </a:pPr>
            <a:endParaRPr lang="en-US" dirty="0">
              <a:ea typeface="+mn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152400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Maintaining The</a:t>
            </a:r>
            <a:r>
              <a:rPr kumimoji="0" lang="en-US" sz="3500" b="1" i="0" u="none" strike="noStrike" kern="1200" cap="none" spc="0" normalizeH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Advantage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40327" y="1580972"/>
            <a:ext cx="8298873" cy="4228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Shelter providers receive money for beds filled</a:t>
            </a:r>
            <a:endParaRPr lang="en-US" sz="2400" dirty="0">
              <a:solidFill>
                <a:srgbClr val="333399"/>
              </a:solidFill>
              <a:latin typeface="+mn-lt"/>
              <a:ea typeface="+mn-ea"/>
            </a:endParaRP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SSTS will take a cut of shelter provider referrals and/or bed filling from SSTS referrals</a:t>
            </a: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>
                <a:solidFill>
                  <a:srgbClr val="333399"/>
                </a:solidFill>
              </a:rPr>
              <a:t>But shelters will see increased bed utilization and income with the SSTS </a:t>
            </a:r>
            <a:r>
              <a:rPr lang="en-US" sz="2400" dirty="0" smtClean="0">
                <a:solidFill>
                  <a:srgbClr val="333399"/>
                </a:solidFill>
              </a:rPr>
              <a:t>process</a:t>
            </a:r>
            <a:endParaRPr lang="en-US" sz="2400" dirty="0">
              <a:solidFill>
                <a:srgbClr val="333399"/>
              </a:solidFill>
              <a:latin typeface="+mn-lt"/>
              <a:ea typeface="+mn-ea"/>
            </a:endParaRPr>
          </a:p>
          <a:p>
            <a:pPr marL="457200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Shelter providers will have to update facility availability numbers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Update facility web form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Respond to automated email</a:t>
            </a:r>
          </a:p>
          <a:p>
            <a:pPr marL="914400" lvl="1" indent="-4572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rgbClr val="333399"/>
                </a:solidFill>
                <a:latin typeface="+mn-lt"/>
                <a:ea typeface="+mn-ea"/>
              </a:rPr>
              <a:t>Respond to automated SMS</a:t>
            </a:r>
            <a:endParaRPr lang="en-US" sz="2400" dirty="0">
              <a:solidFill>
                <a:srgbClr val="333399"/>
              </a:solidFill>
              <a:latin typeface="+mn-lt"/>
              <a:ea typeface="+mn-ea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155448" y="219456"/>
            <a:ext cx="6537960" cy="76809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Business Model</a:t>
            </a:r>
            <a:endParaRPr kumimoji="0" lang="en-US" sz="3500" b="1" i="0" u="none" strike="noStrike" kern="1200" cap="none" spc="0" normalizeH="0" baseline="0" noProof="0" dirty="0">
              <a:ln>
                <a:noFill/>
              </a:ln>
              <a:solidFill>
                <a:srgbClr val="3333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s_WIT_SrDes_060717">
  <a:themeElements>
    <a:clrScheme name="prs_WIT_SrDes_060717 13">
      <a:dk1>
        <a:srgbClr val="000000"/>
      </a:dk1>
      <a:lt1>
        <a:srgbClr val="FFFFFF"/>
      </a:lt1>
      <a:dk2>
        <a:srgbClr val="000099"/>
      </a:dk2>
      <a:lt2>
        <a:srgbClr val="808080"/>
      </a:lt2>
      <a:accent1>
        <a:srgbClr val="000099"/>
      </a:accent1>
      <a:accent2>
        <a:srgbClr val="00FF00"/>
      </a:accent2>
      <a:accent3>
        <a:srgbClr val="FFFFFF"/>
      </a:accent3>
      <a:accent4>
        <a:srgbClr val="000000"/>
      </a:accent4>
      <a:accent5>
        <a:srgbClr val="AAAACA"/>
      </a:accent5>
      <a:accent6>
        <a:srgbClr val="00E700"/>
      </a:accent6>
      <a:hlink>
        <a:srgbClr val="CC0099"/>
      </a:hlink>
      <a:folHlink>
        <a:srgbClr val="6600CC"/>
      </a:folHlink>
    </a:clrScheme>
    <a:fontScheme name="prs_WIT_SrDes_060717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s_WIT_SrDes_06071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s_WIT_SrDes_06071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s_WIT_SrDes_06071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s_WIT_SrDes_06071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s_WIT_SrDes_06071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s_WIT_SrDes_06071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s_WIT_SrDes_060717 13">
        <a:dk1>
          <a:srgbClr val="000000"/>
        </a:dk1>
        <a:lt1>
          <a:srgbClr val="FFFFFF"/>
        </a:lt1>
        <a:dk2>
          <a:srgbClr val="000099"/>
        </a:dk2>
        <a:lt2>
          <a:srgbClr val="808080"/>
        </a:lt2>
        <a:accent1>
          <a:srgbClr val="000099"/>
        </a:accent1>
        <a:accent2>
          <a:srgbClr val="00FF00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00E700"/>
        </a:accent6>
        <a:hlink>
          <a:srgbClr val="CC0099"/>
        </a:hlink>
        <a:folHlink>
          <a:srgbClr val="66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38114</TotalTime>
  <Words>432</Words>
  <Application>Microsoft Office PowerPoint</Application>
  <PresentationFormat>On-screen Show (4:3)</PresentationFormat>
  <Paragraphs>75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Custom Design</vt:lpstr>
      <vt:lpstr>prs_WIT_SrDes_060717</vt:lpstr>
      <vt:lpstr>PowerPoint Presentation</vt:lpstr>
      <vt:lpstr>Opportunity</vt:lpstr>
      <vt:lpstr>Finding Shelter</vt:lpstr>
      <vt:lpstr>Finding Shelter</vt:lpstr>
      <vt:lpstr>Finding Shelter</vt:lpstr>
      <vt:lpstr>PowerPoint Presentation</vt:lpstr>
      <vt:lpstr>Current Status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Massachusetts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abarrow</dc:creator>
  <cp:lastModifiedBy>Manning, Raymund A (AS)</cp:lastModifiedBy>
  <cp:revision>171</cp:revision>
  <cp:lastPrinted>2014-01-13T19:09:03Z</cp:lastPrinted>
  <dcterms:created xsi:type="dcterms:W3CDTF">2007-04-09T22:19:32Z</dcterms:created>
  <dcterms:modified xsi:type="dcterms:W3CDTF">2016-02-24T15:07:17Z</dcterms:modified>
</cp:coreProperties>
</file>