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59F8"/>
    <a:srgbClr val="0083E6"/>
    <a:srgbClr val="920000"/>
    <a:srgbClr val="7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1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CA3B1-AAA6-4195-9798-189487CD3E4D}" type="datetimeFigureOut">
              <a:rPr lang="en-CA" smtClean="0"/>
              <a:pPr/>
              <a:t>31/05/2017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B0FC2-BE8C-45BD-B757-86DB7BA847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834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85E3-07A3-4F38-9F75-30AE350DAC81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2122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19D9-1839-4687-8BFB-7778FB66E46C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3945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F1F-7677-449E-9BBB-ABABBA23ADD1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579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0080-5572-4866-AD33-175CA2F5A3E6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80598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F6FB-6A3A-40DF-9CE4-B0FAF53CBDE1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8885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9393-3754-4DF8-B73E-6CEA2045B85C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51858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FE9F-D905-4E91-9860-3953604688D7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6192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2C64-0A2E-4B43-AA22-D05FF8A290E9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4309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67E5-7551-4F78-AB18-F0D7F47ED52B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4134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1D44-4687-4A8F-AE27-1EA98F31F31C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26654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33D-6BA6-42A2-B81F-C58DE51A77E4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359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1E26-19B7-4B30-9D2F-1EA3BBDEFDE4}" type="datetime1">
              <a:rPr lang="en-CA" smtClean="0"/>
              <a:pPr/>
              <a:t>31/05/2017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BBF8-83DD-4615-B6E8-13039681867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968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412" y="3286519"/>
            <a:ext cx="6101008" cy="295051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03112" y="899513"/>
            <a:ext cx="9678248" cy="1910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fontAlgn="base"/>
            <a:r>
              <a:rPr lang="en-US" sz="4000" b="1" dirty="0" smtClean="0">
                <a:solidFill>
                  <a:srgbClr val="920000"/>
                </a:solidFill>
                <a:latin typeface="Arial" pitchFamily="34" charset="0"/>
                <a:cs typeface="Arial" pitchFamily="34" charset="0"/>
              </a:rPr>
              <a:t>YOUTH AND SOCIAL WORKER CHALLENGES</a:t>
            </a:r>
          </a:p>
          <a:p>
            <a:pPr algn="ctr" fontAlgn="base"/>
            <a:r>
              <a:rPr lang="en-US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 Linkage and Referrals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01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8" y="542756"/>
            <a:ext cx="10515600" cy="69441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0070C0"/>
                </a:solidFill>
                <a:latin typeface="+mn-lt"/>
              </a:rPr>
              <a:t>PROBLEM - CURRENT STATE</a:t>
            </a:r>
            <a:endParaRPr lang="en-CA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3" y="2400011"/>
            <a:ext cx="10515600" cy="38506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500" b="1" dirty="0" smtClean="0">
                <a:latin typeface="Arial" pitchFamily="34" charset="0"/>
                <a:cs typeface="Arial" pitchFamily="34" charset="0"/>
              </a:rPr>
              <a:t>Public Use: </a:t>
            </a:r>
            <a:endParaRPr lang="en-CA" sz="25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Often </a:t>
            </a:r>
            <a:r>
              <a:rPr lang="en-CA" sz="2500" dirty="0">
                <a:latin typeface="Arial" pitchFamily="34" charset="0"/>
                <a:cs typeface="Arial" pitchFamily="34" charset="0"/>
              </a:rPr>
              <a:t>people are unaware of </a:t>
            </a:r>
            <a:r>
              <a:rPr lang="en-CA" sz="2500" dirty="0" smtClean="0">
                <a:latin typeface="Arial" pitchFamily="34" charset="0"/>
                <a:cs typeface="Arial" pitchFamily="34" charset="0"/>
              </a:rPr>
              <a:t>services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Information is not updated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Often </a:t>
            </a:r>
            <a:r>
              <a:rPr lang="en-CA" sz="2500" dirty="0">
                <a:latin typeface="Arial" pitchFamily="34" charset="0"/>
                <a:cs typeface="Arial" pitchFamily="34" charset="0"/>
              </a:rPr>
              <a:t>a referral is a multi-stepped process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Some referrals are not listed on the Internet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CA" sz="2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2500" b="1" dirty="0" smtClean="0">
                <a:latin typeface="Arial" pitchFamily="34" charset="0"/>
                <a:cs typeface="Arial" pitchFamily="34" charset="0"/>
              </a:rPr>
              <a:t>Nonprofits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Unstructured and unavailable data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Information management too costly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Technology protocols are hard to understand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sz="2500" dirty="0" smtClean="0">
                <a:latin typeface="Arial" pitchFamily="34" charset="0"/>
                <a:cs typeface="Arial" pitchFamily="34" charset="0"/>
              </a:rPr>
              <a:t>Multiple </a:t>
            </a:r>
            <a:r>
              <a:rPr lang="en-CA" sz="2500" dirty="0" err="1" smtClean="0">
                <a:latin typeface="Arial" pitchFamily="34" charset="0"/>
                <a:cs typeface="Arial" pitchFamily="34" charset="0"/>
              </a:rPr>
              <a:t>siloed</a:t>
            </a:r>
            <a:r>
              <a:rPr lang="en-CA" sz="2500" dirty="0" smtClean="0">
                <a:latin typeface="Arial" pitchFamily="34" charset="0"/>
                <a:cs typeface="Arial" pitchFamily="34" charset="0"/>
              </a:rPr>
              <a:t> applications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CA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z="1400" b="1" smtClean="0"/>
              <a:pPr/>
              <a:t>2</a:t>
            </a:fld>
            <a:endParaRPr lang="en-CA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041" y="2367389"/>
            <a:ext cx="4584203" cy="374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7130" y="1308193"/>
            <a:ext cx="10762398" cy="889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Problem:  </a:t>
            </a:r>
            <a:r>
              <a:rPr kumimoji="0" lang="en-CA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workers, foster youth,</a:t>
            </a:r>
            <a:r>
              <a:rPr kumimoji="0" lang="en-CA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</a:t>
            </a:r>
            <a:r>
              <a:rPr kumimoji="0" lang="en-CA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oster parents and/</a:t>
            </a:r>
            <a:r>
              <a:rPr lang="en-CA" sz="2500" dirty="0" smtClean="0"/>
              <a:t>or service providers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2500" dirty="0" smtClean="0"/>
              <a:t>are not </a:t>
            </a:r>
            <a:r>
              <a:rPr kumimoji="0" lang="en-CA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connected with existing resources in their area </a:t>
            </a:r>
          </a:p>
        </p:txBody>
      </p:sp>
    </p:spTree>
    <p:extLst>
      <p:ext uri="{BB962C8B-B14F-4D97-AF65-F5344CB8AC3E}">
        <p14:creationId xmlns="" xmlns:p14="http://schemas.microsoft.com/office/powerpoint/2010/main" val="12776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427" y="2307932"/>
            <a:ext cx="4713656" cy="3997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5135"/>
            <a:ext cx="10515600" cy="69441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800" b="1" dirty="0">
                <a:solidFill>
                  <a:srgbClr val="0070C0"/>
                </a:solidFill>
                <a:latin typeface="+mn-lt"/>
              </a:rPr>
              <a:t>SOLUTION  - FUTURE STATE</a:t>
            </a:r>
            <a:endParaRPr lang="en-CA" sz="4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z="1400" b="1" smtClean="0"/>
              <a:pPr/>
              <a:t>3</a:t>
            </a:fld>
            <a:endParaRPr lang="en-CA" sz="1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3492" y="1592362"/>
            <a:ext cx="10537370" cy="836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Optimizing  Resource  Utilization</a:t>
            </a:r>
            <a:endParaRPr kumimoji="0" lang="en-CA" sz="3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2332252"/>
            <a:ext cx="10294257" cy="36181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300" dirty="0" smtClean="0">
                <a:latin typeface="Arial" pitchFamily="34" charset="0"/>
                <a:cs typeface="Arial" pitchFamily="34" charset="0"/>
              </a:rPr>
              <a:t>Show people how to advocate for themselves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300" dirty="0" smtClean="0">
                <a:latin typeface="Arial" pitchFamily="34" charset="0"/>
                <a:cs typeface="Arial" pitchFamily="34" charset="0"/>
              </a:rPr>
              <a:t>Referral linkages pushed to phone(s)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300" dirty="0" smtClean="0">
                <a:latin typeface="Arial" pitchFamily="34" charset="0"/>
                <a:cs typeface="Arial" pitchFamily="34" charset="0"/>
              </a:rPr>
              <a:t>Relevant referrals to actual issues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300" dirty="0" smtClean="0">
                <a:latin typeface="Arial" pitchFamily="34" charset="0"/>
                <a:cs typeface="Arial" pitchFamily="34" charset="0"/>
              </a:rPr>
              <a:t>Real time </a:t>
            </a:r>
            <a:r>
              <a:rPr lang="en-CA" sz="2300" dirty="0">
                <a:latin typeface="Arial" pitchFamily="34" charset="0"/>
                <a:cs typeface="Arial" pitchFamily="34" charset="0"/>
              </a:rPr>
              <a:t>service </a:t>
            </a:r>
            <a:r>
              <a:rPr lang="en-CA" sz="2300" dirty="0" smtClean="0">
                <a:latin typeface="Arial" pitchFamily="34" charset="0"/>
                <a:cs typeface="Arial" pitchFamily="34" charset="0"/>
              </a:rPr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300" dirty="0" smtClean="0">
                <a:latin typeface="Arial" pitchFamily="34" charset="0"/>
                <a:cs typeface="Arial" pitchFamily="34" charset="0"/>
              </a:rPr>
              <a:t>Real time referral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300" dirty="0" smtClean="0">
                <a:latin typeface="Arial" pitchFamily="34" charset="0"/>
                <a:cs typeface="Arial" pitchFamily="34" charset="0"/>
              </a:rPr>
              <a:t>Established electronic appointments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3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CA" sz="23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many more  . . .</a:t>
            </a:r>
          </a:p>
          <a:p>
            <a:pPr marL="514350" indent="-514350">
              <a:buFont typeface="+mj-lt"/>
              <a:buAutoNum type="arabicPeriod"/>
            </a:pPr>
            <a:endParaRPr lang="en-CA" sz="3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05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200" dirty="0">
                <a:solidFill>
                  <a:srgbClr val="0070C0"/>
                </a:solidFill>
                <a:latin typeface="+mn-lt"/>
              </a:rPr>
              <a:t>DCFS Policy 0080-506.10 for service referrals*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400" b="1" dirty="0"/>
              <a:t>FOR CHILDREN AND FAMILIES, CASE-CARRYING SOCIAL WORKERS:</a:t>
            </a:r>
            <a:endParaRPr lang="en-CA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Complete Structured Decision Making (SDM) tool to assess needed service(s)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Confirm service is: </a:t>
            </a:r>
            <a:r>
              <a:rPr lang="en-CA" sz="2400" i="1" dirty="0"/>
              <a:t>available</a:t>
            </a:r>
            <a:r>
              <a:rPr lang="en-CA" sz="2400" dirty="0"/>
              <a:t>, </a:t>
            </a:r>
            <a:r>
              <a:rPr lang="en-CA" sz="2400" i="1" dirty="0"/>
              <a:t>affordable</a:t>
            </a:r>
            <a:r>
              <a:rPr lang="en-CA" sz="2400" dirty="0"/>
              <a:t>, and </a:t>
            </a:r>
            <a:r>
              <a:rPr lang="en-CA" sz="2400" i="1" dirty="0"/>
              <a:t>appropriate  (i.e. eligibility criteria, referral form and documents?)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At least 2 service provider referrals (document in service provider notebook)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Document all contact with child, family and service providers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Provide transportation assistance if needed (bus coupons, bus passes from auxiliary fund)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Obtain signed ABCDM 228 release of information parent (youth?)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Referrals are monitored for follow up within 10 days of referral to verify enrollment and participation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Progress notes are updated including written updates from service providers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sz="2400" dirty="0"/>
              <a:t>Assess and provide new referrals as needed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2400" dirty="0"/>
              <a:t>*Victims of crime (VOC) service referrals and funding will be addressed in a future business case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z="1400" b="1" smtClean="0"/>
              <a:pPr/>
              <a:t>4</a:t>
            </a:fld>
            <a:endParaRPr lang="en-CA" sz="1400" b="1" dirty="0"/>
          </a:p>
        </p:txBody>
      </p:sp>
    </p:spTree>
    <p:extLst>
      <p:ext uri="{BB962C8B-B14F-4D97-AF65-F5344CB8AC3E}">
        <p14:creationId xmlns="" xmlns:p14="http://schemas.microsoft.com/office/powerpoint/2010/main" val="347437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308"/>
            <a:ext cx="10515600" cy="564594"/>
          </a:xfrm>
        </p:spPr>
        <p:txBody>
          <a:bodyPr>
            <a:normAutofit fontScale="90000"/>
          </a:bodyPr>
          <a:lstStyle/>
          <a:p>
            <a:r>
              <a:rPr lang="en-CA" sz="43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FUTURE STATE</a:t>
            </a:r>
            <a:r>
              <a:rPr lang="en-CA" sz="4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The Process</a:t>
            </a:r>
            <a:endParaRPr lang="en-CA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94" name="Rectangle 27"/>
          <p:cNvSpPr>
            <a:spLocks noChangeArrowheads="1"/>
          </p:cNvSpPr>
          <p:nvPr/>
        </p:nvSpPr>
        <p:spPr bwMode="auto">
          <a:xfrm>
            <a:off x="542260" y="-9829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868" y="977265"/>
            <a:ext cx="10649343" cy="539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381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8335"/>
            <a:ext cx="10515600" cy="819831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0070C0"/>
                </a:solidFill>
                <a:latin typeface="+mn-lt"/>
              </a:rPr>
              <a:t>DEMO: API RETRIEVES LIST OF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z="1400" b="1" smtClean="0"/>
              <a:pPr/>
              <a:t>6</a:t>
            </a:fld>
            <a:endParaRPr lang="en-CA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480" y="1565761"/>
            <a:ext cx="9577908" cy="41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607057" y="5937658"/>
            <a:ext cx="1001413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9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...with the data elements that can be tailored based on family and/or community need(s)</a:t>
            </a: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82995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386" y="1565337"/>
            <a:ext cx="10395857" cy="443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16" y="424071"/>
            <a:ext cx="11016427" cy="1033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762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311" y="1275569"/>
            <a:ext cx="9580546" cy="508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70" y="395287"/>
            <a:ext cx="11016427" cy="1030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115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60" y="1228828"/>
            <a:ext cx="10888287" cy="159921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Link to video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https://www.youtube.com/watch?v=MKnvS_1_liA&amp;feature=youtu.be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BBF8-83DD-4615-B6E8-130396818675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638335"/>
            <a:ext cx="10515600" cy="819831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  <a:latin typeface="+mn-lt"/>
              </a:rPr>
              <a:t>VIDEO DEMO OF REFERRAL SERVICE REQUESTS</a:t>
            </a:r>
            <a:endParaRPr lang="en-CA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11" y="2691971"/>
            <a:ext cx="47339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813" y="2473668"/>
            <a:ext cx="45148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6822" y="4329121"/>
            <a:ext cx="3074129" cy="23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323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PROBLEM - CURRENT STATE</vt:lpstr>
      <vt:lpstr>SOLUTION  - FUTURE STATE</vt:lpstr>
      <vt:lpstr>DCFS Policy 0080-506.10 for service referrals*</vt:lpstr>
      <vt:lpstr>FUTURE STATE:  The Process</vt:lpstr>
      <vt:lpstr>DEMO: API RETRIEVES LIST OF SERVICES</vt:lpstr>
      <vt:lpstr>Slide 7</vt:lpstr>
      <vt:lpstr>Slide 8</vt:lpstr>
      <vt:lpstr>VIDEO DEMO OF REFERRAL SERVICE REQUESTS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cdthomps</dc:creator>
  <cp:lastModifiedBy>ray</cp:lastModifiedBy>
  <cp:revision>113</cp:revision>
  <dcterms:created xsi:type="dcterms:W3CDTF">2017-04-29T01:17:42Z</dcterms:created>
  <dcterms:modified xsi:type="dcterms:W3CDTF">2017-05-31T14:53:13Z</dcterms:modified>
</cp:coreProperties>
</file>